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03" r:id="rId1"/>
  </p:sldMasterIdLst>
  <p:notesMasterIdLst>
    <p:notesMasterId r:id="rId12"/>
  </p:notesMasterIdLst>
  <p:sldIdLst>
    <p:sldId id="256" r:id="rId2"/>
    <p:sldId id="281" r:id="rId3"/>
    <p:sldId id="282" r:id="rId4"/>
    <p:sldId id="284" r:id="rId5"/>
    <p:sldId id="286" r:id="rId6"/>
    <p:sldId id="285" r:id="rId7"/>
    <p:sldId id="287" r:id="rId8"/>
    <p:sldId id="292" r:id="rId9"/>
    <p:sldId id="293" r:id="rId10"/>
    <p:sldId id="27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1DA"/>
    <a:srgbClr val="FFFFCC"/>
    <a:srgbClr val="E46C0A"/>
    <a:srgbClr val="FFCC66"/>
    <a:srgbClr val="FFFFFF"/>
    <a:srgbClr val="B7C4E3"/>
    <a:srgbClr val="CDD6EB"/>
    <a:srgbClr val="E3D5D9"/>
    <a:srgbClr val="E8D0DE"/>
    <a:srgbClr val="E5D3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44" autoAdjust="0"/>
    <p:restoredTop sz="93094" autoAdjust="0"/>
  </p:normalViewPr>
  <p:slideViewPr>
    <p:cSldViewPr snapToGrid="0">
      <p:cViewPr>
        <p:scale>
          <a:sx n="70" d="100"/>
          <a:sy n="70" d="100"/>
        </p:scale>
        <p:origin x="-1020" y="-4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D71948-5D34-40B6-BC90-160CF0140970}" type="datetimeFigureOut">
              <a:rPr lang="en-US" smtClean="0"/>
              <a:t>03-Jul-19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738021-7255-42A8-94DC-D61ED7D4B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118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03-Jul-19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2603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03-Jul-19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81168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03-Jul-19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01864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03-Jul-19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62788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03-Jul-19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32658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03-Jul-19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63069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03-Jul-19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78984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03-Jul-19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8472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03-Jul-19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4968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03-Jul-19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1560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03-Jul-19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48504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66">
            <a:alpha val="1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smtClean="0"/>
              <a:t>03-Jul-19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939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transition>
    <p:fad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5637" y="1820313"/>
            <a:ext cx="9048466" cy="3343700"/>
          </a:xfrm>
        </p:spPr>
        <p:txBody>
          <a:bodyPr>
            <a:normAutofit fontScale="90000"/>
          </a:bodyPr>
          <a:lstStyle/>
          <a:p>
            <a:pPr algn="ctr"/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ka-GE" sz="40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ka-GE" sz="4000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ka-GE" sz="4000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ka-GE" sz="4000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პირველადი </a:t>
            </a:r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ჯანდაცვის </a:t>
            </a:r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სისტემა-</a:t>
            </a:r>
            <a:br>
              <a:rPr lang="ka-GE" sz="4000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</a:rPr>
              <a:t>მომავლის </a:t>
            </a:r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</a:rPr>
              <a:t>ხედვა</a:t>
            </a:r>
            <a:br>
              <a:rPr lang="ka-GE" sz="4000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ka-GE" sz="4000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ka-GE" sz="400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ka-GE" sz="4000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ka-GE" sz="4000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ka-GE" sz="2200" dirty="0" smtClean="0">
                <a:solidFill>
                  <a:schemeClr val="accent5">
                    <a:lumMod val="75000"/>
                  </a:schemeClr>
                </a:solidFill>
              </a:rPr>
              <a:t>ივლისი, 2019</a:t>
            </a: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5246915" y="4180781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en-US" b="1" dirty="0">
              <a:solidFill>
                <a:schemeClr val="tx2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0482" y="165253"/>
            <a:ext cx="4474473" cy="1244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160648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ka-GE" sz="40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ka-GE" sz="4000" dirty="0" smtClean="0">
                <a:solidFill>
                  <a:schemeClr val="accent5">
                    <a:lumMod val="75000"/>
                  </a:schemeClr>
                </a:solidFill>
              </a:rPr>
              <a:t>მადლობა ყურადღებისთვის</a:t>
            </a:r>
          </a:p>
          <a:p>
            <a:pPr marL="0" indent="0" algn="ctr">
              <a:buNone/>
            </a:pPr>
            <a:endParaRPr lang="en-US" sz="40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ka-GE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ka-GE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en-US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ka-GE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0479" y="5418698"/>
            <a:ext cx="4303433" cy="1102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89821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b="1" dirty="0" smtClean="0">
                <a:solidFill>
                  <a:srgbClr val="C00000"/>
                </a:solidFill>
              </a:rPr>
              <a:t>პირველადი ჯანდაცვა სოფლად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/>
              <a:t>სოფლის ექიმის პროგრამის </a:t>
            </a:r>
            <a:r>
              <a:rPr lang="ka-GE" dirty="0" smtClean="0"/>
              <a:t>მართვა-კოორდინაცია საგანგებო </a:t>
            </a:r>
            <a:r>
              <a:rPr lang="ka-GE" dirty="0"/>
              <a:t>სიტუაციების კოორდინაციისა და გადაუდებელი დახმარების </a:t>
            </a:r>
            <a:r>
              <a:rPr lang="ka-GE" dirty="0" smtClean="0"/>
              <a:t>ცენტრის მიერ</a:t>
            </a:r>
          </a:p>
          <a:p>
            <a:r>
              <a:rPr lang="ka-GE" dirty="0" smtClean="0"/>
              <a:t>ნარჩენების </a:t>
            </a:r>
            <a:r>
              <a:rPr lang="ka-GE" dirty="0"/>
              <a:t>მენეჯმენტის </a:t>
            </a:r>
            <a:r>
              <a:rPr lang="ka-GE" dirty="0" smtClean="0"/>
              <a:t>საკითხები</a:t>
            </a:r>
          </a:p>
          <a:p>
            <a:r>
              <a:rPr lang="ka-GE" dirty="0">
                <a:solidFill>
                  <a:srgbClr val="C00000"/>
                </a:solidFill>
              </a:rPr>
              <a:t>სოფლის ექიმს ჰქონდეს ვალდებულება მოემსახუროს შესაბამისი სოფლის მოსახლეობას სამუშაო ლოკაციისაგან დამოუკიდებლად</a:t>
            </a:r>
            <a:r>
              <a:rPr lang="ka-GE" dirty="0"/>
              <a:t>, </a:t>
            </a:r>
            <a:endParaRPr lang="ka-G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96779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4000" b="1" dirty="0" smtClean="0"/>
              <a:t>პირველადი ჯანდაცვის სერვისები დიდ ქალაქებში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4000" dirty="0" smtClean="0"/>
              <a:t>სელექტიური კონტრაქტირება - </a:t>
            </a:r>
          </a:p>
          <a:p>
            <a:pPr lvl="1"/>
            <a:r>
              <a:rPr lang="ka-GE" sz="4000" dirty="0" smtClean="0"/>
              <a:t>თბილისი</a:t>
            </a:r>
          </a:p>
          <a:p>
            <a:pPr lvl="2"/>
            <a:r>
              <a:rPr lang="ka-GE" sz="4000" dirty="0" smtClean="0"/>
              <a:t>ბათუმი </a:t>
            </a:r>
          </a:p>
          <a:p>
            <a:pPr lvl="3"/>
            <a:r>
              <a:rPr lang="ka-GE" sz="4000" dirty="0" smtClean="0"/>
              <a:t>ქუთაისი</a:t>
            </a:r>
          </a:p>
        </p:txBody>
      </p:sp>
    </p:spTree>
    <p:extLst>
      <p:ext uri="{BB962C8B-B14F-4D97-AF65-F5344CB8AC3E}">
        <p14:creationId xmlns:p14="http://schemas.microsoft.com/office/powerpoint/2010/main" val="3616280128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4000" b="1" dirty="0"/>
              <a:t>სელექციის </a:t>
            </a:r>
            <a:r>
              <a:rPr lang="ka-GE" sz="4000" b="1" dirty="0" smtClean="0"/>
              <a:t>კრიტერიუმები (1)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2400" dirty="0" smtClean="0"/>
              <a:t>დარეგისტრირებული </a:t>
            </a:r>
            <a:r>
              <a:rPr lang="ka-GE" sz="2400" dirty="0"/>
              <a:t>ბენეფიციარების რაოდენობა </a:t>
            </a:r>
            <a:r>
              <a:rPr lang="ka-GE" sz="2400" dirty="0" smtClean="0"/>
              <a:t>- &gt;13000 ყველა ასაკის მოსახლე</a:t>
            </a:r>
          </a:p>
          <a:p>
            <a:r>
              <a:rPr lang="x-none" sz="2400"/>
              <a:t>1 პჯდ </a:t>
            </a:r>
            <a:r>
              <a:rPr lang="x-none" sz="2400"/>
              <a:t>გუნდთან </a:t>
            </a:r>
            <a:r>
              <a:rPr lang="x-none" sz="2400" smtClean="0"/>
              <a:t>(ექიმი/ექთანი) მიმაგრებული </a:t>
            </a:r>
            <a:r>
              <a:rPr lang="x-none" sz="2400"/>
              <a:t>მოსახლეობის ოპტიმალური </a:t>
            </a:r>
            <a:r>
              <a:rPr lang="x-none" sz="2400"/>
              <a:t>რაოდენობა  </a:t>
            </a:r>
            <a:r>
              <a:rPr lang="x-none" sz="2400" smtClean="0"/>
              <a:t>- </a:t>
            </a:r>
            <a:r>
              <a:rPr lang="x-none" sz="2400"/>
              <a:t>არა უმეტეს </a:t>
            </a:r>
            <a:r>
              <a:rPr lang="x-none" sz="2400"/>
              <a:t>2,500 </a:t>
            </a:r>
            <a:r>
              <a:rPr lang="x-none" sz="2400" smtClean="0"/>
              <a:t>მოსახლე</a:t>
            </a:r>
          </a:p>
          <a:p>
            <a:r>
              <a:rPr lang="x-none" sz="2400"/>
              <a:t>დაფინანსება </a:t>
            </a:r>
            <a:r>
              <a:rPr lang="x-none" sz="2400" smtClean="0"/>
              <a:t>- კაპიტაციური </a:t>
            </a:r>
            <a:r>
              <a:rPr lang="x-none" sz="2400"/>
              <a:t>მეთოდით</a:t>
            </a:r>
            <a:endParaRPr lang="x-none" sz="2400" smtClean="0"/>
          </a:p>
          <a:p>
            <a:r>
              <a:rPr lang="ka-GE" sz="2400" dirty="0" smtClean="0"/>
              <a:t>ექიმი-სპეციალისტების მომსახურება </a:t>
            </a:r>
            <a:r>
              <a:rPr lang="x-none" sz="2400"/>
              <a:t>ფაქტობრივი მისამართის მიხედვით</a:t>
            </a:r>
            <a:endParaRPr lang="ka-GE" sz="2400" dirty="0"/>
          </a:p>
          <a:p>
            <a:r>
              <a:rPr lang="ka-GE" sz="2400" dirty="0" smtClean="0"/>
              <a:t>ლაბორატორიული და დიაგნოსტიკური სერვისები </a:t>
            </a:r>
            <a:r>
              <a:rPr lang="x-none" sz="2400"/>
              <a:t>ფაქტობრივი </a:t>
            </a:r>
            <a:r>
              <a:rPr lang="x-none" sz="2400"/>
              <a:t>მისამართის </a:t>
            </a:r>
            <a:r>
              <a:rPr lang="x-none" sz="2400" smtClean="0"/>
              <a:t>მიხედვით</a:t>
            </a:r>
            <a:r>
              <a:rPr lang="ka-GE" sz="2400" dirty="0" smtClean="0"/>
              <a:t> (ბილოგიური მასალის აღება)</a:t>
            </a:r>
          </a:p>
          <a:p>
            <a:r>
              <a:rPr lang="en-US" sz="2400" dirty="0" err="1"/>
              <a:t>ამბულატორიული</a:t>
            </a:r>
            <a:r>
              <a:rPr lang="en-US" sz="2400" dirty="0"/>
              <a:t> </a:t>
            </a:r>
            <a:r>
              <a:rPr lang="en-US" sz="2400" dirty="0" err="1"/>
              <a:t>სერვისის</a:t>
            </a:r>
            <a:r>
              <a:rPr lang="en-US" sz="2400" dirty="0"/>
              <a:t> </a:t>
            </a:r>
            <a:r>
              <a:rPr lang="en-US" sz="2400" dirty="0" err="1"/>
              <a:t>მიმწოდებლების</a:t>
            </a:r>
            <a:r>
              <a:rPr lang="en-US" sz="2400" dirty="0"/>
              <a:t> </a:t>
            </a:r>
            <a:r>
              <a:rPr lang="en-US" sz="2400" dirty="0" err="1" smtClean="0"/>
              <a:t>ინფრასტრუქტურისადმი</a:t>
            </a:r>
            <a:r>
              <a:rPr lang="ka-GE" sz="2400" dirty="0" smtClean="0"/>
              <a:t> მოთხოვნები</a:t>
            </a:r>
            <a:endParaRPr lang="en-US" sz="2400" dirty="0"/>
          </a:p>
          <a:p>
            <a:endParaRPr lang="ka-GE" sz="2400" dirty="0" smtClean="0"/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50066012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dirty="0"/>
              <a:t>სელექციის </a:t>
            </a:r>
            <a:r>
              <a:rPr lang="ka-GE" dirty="0" smtClean="0"/>
              <a:t>კრიტერიუმები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dirty="0"/>
              <a:t>იმუნიზაცია/იმუნიზაციის სახ. პროგრამაში მონაწილეობა</a:t>
            </a:r>
          </a:p>
          <a:p>
            <a:r>
              <a:rPr lang="ka-GE" dirty="0" smtClean="0"/>
              <a:t>ჯანმრთელობის შესახებ ელექტრონული ჩანაწერების სისტემების დანერგვა-გამოყენება</a:t>
            </a:r>
          </a:p>
          <a:p>
            <a:r>
              <a:rPr lang="ka-GE" dirty="0" smtClean="0"/>
              <a:t>უწვეტი სამედიცინო განათლების უზრუნველყოფა</a:t>
            </a:r>
          </a:p>
          <a:p>
            <a:r>
              <a:rPr lang="ka-GE" dirty="0" smtClean="0"/>
              <a:t>სამედიცინო სერვისის </a:t>
            </a:r>
            <a:r>
              <a:rPr lang="ka-GE" dirty="0"/>
              <a:t>ხარისხის </a:t>
            </a:r>
            <a:r>
              <a:rPr lang="ka-GE" dirty="0" smtClean="0"/>
              <a:t>ინდიკატორების ანგარიშგება (არასავალდებულო)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344091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გამონაკლისი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სელექცია არ შეეხება: </a:t>
            </a:r>
          </a:p>
          <a:p>
            <a:pPr lvl="1"/>
            <a:r>
              <a:rPr lang="ka-GE" dirty="0" smtClean="0"/>
              <a:t>ქალაქთან მიერთებულ დაბებსა და სოფლებში მდებარე სამედიცინო დაწესებულებებს</a:t>
            </a:r>
          </a:p>
          <a:p>
            <a:pPr lvl="1"/>
            <a:r>
              <a:rPr lang="ka-GE" dirty="0" smtClean="0"/>
              <a:t>იძულებით გადაადგილებულ პირთა საოჯახო ცენტრებს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0748369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სელექციის კრიტერიუმის ამოქმედების ვალდები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სექტემბერი - სელექციის დაწყების თარიღი</a:t>
            </a:r>
          </a:p>
          <a:p>
            <a:r>
              <a:rPr lang="ka-GE" dirty="0" smtClean="0"/>
              <a:t>გარდამავალი პერიოდი - 6 თვე</a:t>
            </a:r>
          </a:p>
          <a:p>
            <a:r>
              <a:rPr lang="ka-GE" dirty="0" smtClean="0"/>
              <a:t>სელექციის კრიტერიუმების ამოქმედება - 2020 წლის მარტი</a:t>
            </a:r>
          </a:p>
          <a:p>
            <a:r>
              <a:rPr lang="ka-GE" dirty="0" smtClean="0"/>
              <a:t>კრიტერიუმების ცვლილება: 2021 წლის მარტი - დარეგისტრირებული </a:t>
            </a:r>
            <a:r>
              <a:rPr lang="ka-GE" dirty="0"/>
              <a:t>ბენეფიციარების რაოდენობა - </a:t>
            </a:r>
            <a:r>
              <a:rPr lang="ka-GE" dirty="0" smtClean="0"/>
              <a:t>&gt;20000 </a:t>
            </a:r>
            <a:r>
              <a:rPr lang="ka-GE" dirty="0"/>
              <a:t>ყველა ასაკის მოსახლე</a:t>
            </a:r>
          </a:p>
          <a:p>
            <a:endParaRPr lang="ka-G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717348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დაწესებულება/ბენეფიციარი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6740911"/>
              </p:ext>
            </p:extLst>
          </p:nvPr>
        </p:nvGraphicFramePr>
        <p:xfrm>
          <a:off x="527713" y="1554480"/>
          <a:ext cx="11386780" cy="486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9648"/>
                <a:gridCol w="1179305"/>
                <a:gridCol w="1179305"/>
                <a:gridCol w="1055166"/>
                <a:gridCol w="915513"/>
                <a:gridCol w="731187"/>
                <a:gridCol w="1134164"/>
                <a:gridCol w="1134164"/>
                <a:gridCol w="1134164"/>
                <a:gridCol w="1134164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b="1" dirty="0" smtClean="0">
                          <a:solidFill>
                            <a:schemeClr val="bg1"/>
                          </a:solidFill>
                        </a:rPr>
                        <a:t>მონაწილე დაწესე-ბულება</a:t>
                      </a:r>
                      <a:endParaRPr lang="en-US" sz="14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b="1" dirty="0" smtClean="0">
                          <a:solidFill>
                            <a:schemeClr val="bg1"/>
                          </a:solidFill>
                        </a:rPr>
                        <a:t>ბენეფიციარი სულ</a:t>
                      </a:r>
                      <a:endParaRPr lang="en-US" sz="14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dirty="0" smtClean="0"/>
                        <a:t>&lt;10,000</a:t>
                      </a:r>
                      <a:endParaRPr lang="en-US" sz="1400" dirty="0" smtClean="0"/>
                    </a:p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dirty="0" smtClean="0"/>
                        <a:t>10,000-13,000</a:t>
                      </a:r>
                      <a:endParaRPr lang="en-US" sz="1400" dirty="0" smtClean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&gt;13,000</a:t>
                      </a:r>
                      <a:endParaRPr lang="en-US" sz="1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რეგისტრირებული მოსახლეობის %</a:t>
                      </a:r>
                      <a:endParaRPr lang="en-US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დაწესებულება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ბენეფიციარები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დაწესებულება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ბენეფიციარები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დაწესებულება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a-GE" sz="1400" dirty="0" smtClean="0"/>
                        <a:t>ბენეფიციარები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თბილისი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126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968,990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94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283,326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5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55,367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27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630,297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გლდანი-ნაძალადევი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32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272,289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25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87,139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 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185,150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დიდუბე-ჩუღურეთი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17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144,966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11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33,170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1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11,059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 5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100,737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 </a:t>
                      </a:r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ვაკე-საბურთალო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35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230,987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27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56,404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23,356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 6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151,227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ისანი-სამგორი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33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255,872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24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79,009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20,952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 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155,911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ძველი თბილისი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9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64,876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27,604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 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37,272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ბათუმი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10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</a:t>
                      </a:r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178,276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4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16,539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1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11,446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 5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150,291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/>
                        </a:rPr>
                        <a:t>ქუთაისი</a:t>
                      </a:r>
                      <a:endParaRPr lang="ka-GE" sz="1400" b="1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   13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178,528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 6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19,175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2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22,136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          5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Sylfaen" panose="010A0502050306030303" pitchFamily="18" charset="0"/>
                        </a:rPr>
                        <a:t>  137,217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 panose="010A0502050306030303" pitchFamily="18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4145585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691508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2273</TotalTime>
  <Words>324</Words>
  <Application>Microsoft Office PowerPoint</Application>
  <PresentationFormat>Custom</PresentationFormat>
  <Paragraphs>122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     პირველადი ჯანდაცვის სისტემა- მომავლის ხედვა    ივლისი, 2019</vt:lpstr>
      <vt:lpstr>პირველადი ჯანდაცვა სოფლად</vt:lpstr>
      <vt:lpstr>პირველადი ჯანდაცვის სერვისები დიდ ქალაქებში</vt:lpstr>
      <vt:lpstr>სელექციის კრიტერიუმები (1)</vt:lpstr>
      <vt:lpstr>სელექციის კრიტერიუმები (2)</vt:lpstr>
      <vt:lpstr>გამონაკლისი</vt:lpstr>
      <vt:lpstr>სელექციის კრიტერიუმის ამოქმედების ვალდები</vt:lpstr>
      <vt:lpstr>დაწესებულება/ბენეფიციარი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 Bakradze</dc:creator>
  <cp:lastModifiedBy>Ketevan Goginashvili</cp:lastModifiedBy>
  <cp:revision>188</cp:revision>
  <dcterms:created xsi:type="dcterms:W3CDTF">2013-07-15T20:25:18Z</dcterms:created>
  <dcterms:modified xsi:type="dcterms:W3CDTF">2019-07-03T10:20:12Z</dcterms:modified>
</cp:coreProperties>
</file>